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5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2070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78E1-9E0A-43EE-8A68-D857F4FA7581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0D33-86B0-40CF-83FB-124955E56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299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78E1-9E0A-43EE-8A68-D857F4FA7581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0D33-86B0-40CF-83FB-124955E56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625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78E1-9E0A-43EE-8A68-D857F4FA7581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0D33-86B0-40CF-83FB-124955E56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13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78E1-9E0A-43EE-8A68-D857F4FA7581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0D33-86B0-40CF-83FB-124955E56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69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78E1-9E0A-43EE-8A68-D857F4FA7581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0D33-86B0-40CF-83FB-124955E56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63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78E1-9E0A-43EE-8A68-D857F4FA7581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0D33-86B0-40CF-83FB-124955E56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06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78E1-9E0A-43EE-8A68-D857F4FA7581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0D33-86B0-40CF-83FB-124955E56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708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78E1-9E0A-43EE-8A68-D857F4FA7581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0D33-86B0-40CF-83FB-124955E56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15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78E1-9E0A-43EE-8A68-D857F4FA7581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0D33-86B0-40CF-83FB-124955E56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864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78E1-9E0A-43EE-8A68-D857F4FA7581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0D33-86B0-40CF-83FB-124955E56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390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78E1-9E0A-43EE-8A68-D857F4FA7581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0D33-86B0-40CF-83FB-124955E56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8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A78E1-9E0A-43EE-8A68-D857F4FA7581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90D33-86B0-40CF-83FB-124955E56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24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052736"/>
            <a:ext cx="6768752" cy="2736304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Практические советы педагогам при  составлении индивидуального образовательного маршрута детей- </a:t>
            </a:r>
            <a:r>
              <a:rPr lang="ru-RU" sz="3600" b="1" i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инофонов</a:t>
            </a:r>
            <a:r>
              <a:rPr lang="ru-RU" sz="3600" b="1" i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русскому языку</a:t>
            </a:r>
            <a:r>
              <a:rPr lang="ru-RU" b="1" dirty="0">
                <a:latin typeface="Cambria" pitchFamily="18" charset="0"/>
                <a:ea typeface="Cambria" pitchFamily="18" charset="0"/>
              </a:rPr>
              <a:t/>
            </a:r>
            <a:br>
              <a:rPr lang="ru-RU" b="1" dirty="0">
                <a:latin typeface="Cambria" pitchFamily="18" charset="0"/>
                <a:ea typeface="Cambria" pitchFamily="18" charset="0"/>
              </a:rPr>
            </a:br>
            <a:endParaRPr lang="ru-RU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489720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ts val="1900"/>
            </a:pPr>
            <a:r>
              <a:rPr kumimoji="0" lang="ru-RU" sz="380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Maitree Medium"/>
              </a:rPr>
              <a:t>Учитель начальных классов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ts val="1900"/>
            </a:pPr>
            <a:r>
              <a:rPr lang="ru-RU" sz="3800" kern="0" dirty="0" err="1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Maitree Medium"/>
              </a:rPr>
              <a:t>Сарри</a:t>
            </a:r>
            <a:r>
              <a:rPr lang="ru-RU" sz="3800" kern="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Maitree Medium"/>
              </a:rPr>
              <a:t> Надежда Аркадьевна</a:t>
            </a:r>
            <a:endParaRPr kumimoji="0" lang="ru-RU" sz="380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Maitree Medium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ts val="1900"/>
            </a:pPr>
            <a:r>
              <a:rPr kumimoji="0" lang="ru-RU" sz="380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Maitree Medium"/>
              </a:rPr>
              <a:t>МБОУ «СОШ №12» г. о. Мытищи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1710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10853">
            <a:off x="927250" y="1130175"/>
            <a:ext cx="7918060" cy="178621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</a:rPr>
              <a:t>Вовлечение  родителей при обучении ребенка- </a:t>
            </a:r>
            <a:r>
              <a:rPr lang="ru-RU" sz="2800" b="1" i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</a:rPr>
              <a:t>инофона</a:t>
            </a:r>
            <a:r>
              <a:rPr lang="ru-RU" sz="2800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</a:rPr>
              <a:t> русскому языку обеспечивает успех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54" y="2852936"/>
            <a:ext cx="3240360" cy="24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654" y="4581128"/>
            <a:ext cx="288032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14" y="3140968"/>
            <a:ext cx="2474640" cy="314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71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5554960" cy="1152128"/>
          </a:xfrm>
        </p:spPr>
        <p:txBody>
          <a:bodyPr>
            <a:normAutofit fontScale="90000"/>
          </a:bodyPr>
          <a:lstStyle/>
          <a:p>
            <a:pPr lvl="0">
              <a:spcAft>
                <a:spcPts val="1000"/>
              </a:spcAft>
            </a:pPr>
            <a:r>
              <a:rPr lang="ru-RU" sz="4000" b="1" dirty="0" smtClean="0">
                <a:effectLst/>
                <a:latin typeface="Times New Roman"/>
                <a:ea typeface="Calibri"/>
                <a:cs typeface="Times New Roman"/>
              </a:rPr>
              <a:t>Десять этапов ИОМ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effectLst/>
                <a:latin typeface="Times New Roman"/>
                <a:ea typeface="Calibri"/>
              </a:rPr>
              <a:t>Определение текущего уровня языковых</a:t>
            </a:r>
          </a:p>
          <a:p>
            <a:pPr marL="0" indent="0">
              <a:buNone/>
            </a:pPr>
            <a:r>
              <a:rPr lang="ru-RU" sz="2400" dirty="0" smtClean="0">
                <a:effectLst/>
                <a:latin typeface="Times New Roman"/>
                <a:ea typeface="Calibri"/>
              </a:rPr>
              <a:t> навыков ребенка</a:t>
            </a:r>
          </a:p>
          <a:p>
            <a:r>
              <a:rPr lang="ru-RU" sz="2400" dirty="0" smtClean="0">
                <a:effectLst/>
                <a:latin typeface="Times New Roman"/>
                <a:ea typeface="Calibri"/>
              </a:rPr>
              <a:t>Развитие слухового восприятия</a:t>
            </a:r>
          </a:p>
          <a:p>
            <a:r>
              <a:rPr lang="ru-RU" sz="2400" dirty="0" smtClean="0">
                <a:effectLst/>
                <a:latin typeface="Times New Roman"/>
                <a:ea typeface="Calibri"/>
              </a:rPr>
              <a:t>Развитие письменных навыков</a:t>
            </a:r>
          </a:p>
          <a:p>
            <a:r>
              <a:rPr lang="ru-RU" sz="2400" dirty="0" smtClean="0">
                <a:effectLst/>
                <a:latin typeface="Times New Roman"/>
                <a:ea typeface="Calibri"/>
              </a:rPr>
              <a:t>Развитие говорения</a:t>
            </a:r>
          </a:p>
          <a:p>
            <a:r>
              <a:rPr lang="ru-RU" sz="2400" dirty="0" smtClean="0">
                <a:effectLst/>
                <a:latin typeface="Times New Roman"/>
                <a:ea typeface="Calibri"/>
              </a:rPr>
              <a:t>Развитие понимания текста</a:t>
            </a:r>
          </a:p>
          <a:p>
            <a:r>
              <a:rPr lang="ru-RU" sz="2400" dirty="0" smtClean="0">
                <a:effectLst/>
                <a:latin typeface="Times New Roman"/>
                <a:ea typeface="Calibri"/>
              </a:rPr>
              <a:t>Пополнение словарного запаса</a:t>
            </a:r>
          </a:p>
          <a:p>
            <a:r>
              <a:rPr lang="ru-RU" sz="2400" dirty="0" smtClean="0">
                <a:effectLst/>
                <a:latin typeface="Times New Roman"/>
                <a:ea typeface="Calibri"/>
              </a:rPr>
              <a:t>Изучение фразеологии и идиоматических выражений </a:t>
            </a:r>
          </a:p>
          <a:p>
            <a:r>
              <a:rPr lang="ru-RU" sz="2400" dirty="0" smtClean="0">
                <a:effectLst/>
                <a:latin typeface="Times New Roman"/>
                <a:ea typeface="Calibri"/>
              </a:rPr>
              <a:t>Использование разнообразных подходов</a:t>
            </a:r>
          </a:p>
          <a:p>
            <a:r>
              <a:rPr lang="ru-RU" sz="2400" dirty="0" smtClean="0">
                <a:effectLst/>
                <a:latin typeface="Times New Roman"/>
                <a:ea typeface="Calibri"/>
              </a:rPr>
              <a:t>Постоянная практика</a:t>
            </a:r>
          </a:p>
          <a:p>
            <a:r>
              <a:rPr lang="ru-RU" sz="2400" dirty="0" smtClean="0">
                <a:effectLst/>
                <a:latin typeface="Times New Roman"/>
                <a:ea typeface="Calibri"/>
              </a:rPr>
              <a:t> Оценка прогресса и корректировка маршрута</a:t>
            </a:r>
          </a:p>
          <a:p>
            <a:pPr marL="0" indent="0">
              <a:buNone/>
            </a:pPr>
            <a:r>
              <a:rPr lang="ru-RU" sz="2400" dirty="0" smtClean="0">
                <a:effectLst/>
                <a:latin typeface="Times New Roman"/>
                <a:ea typeface="Calibri"/>
              </a:rPr>
              <a:t> </a:t>
            </a:r>
          </a:p>
          <a:p>
            <a:endParaRPr lang="ru-RU" sz="2400" dirty="0" smtClean="0">
              <a:effectLst/>
              <a:latin typeface="Times New Roman"/>
              <a:ea typeface="Calibri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79700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2386608" cy="532655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915815" y="2982652"/>
            <a:ext cx="3146648" cy="19945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Десять практических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советов педагогу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41668" y="1624231"/>
            <a:ext cx="252028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Начните….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8184" y="3356992"/>
            <a:ext cx="192251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Проводите….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0232" y="4458816"/>
            <a:ext cx="2232248" cy="6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Предоставьте..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5517232"/>
            <a:ext cx="244827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Создайте…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67744" y="5517232"/>
            <a:ext cx="172819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Помогайте…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1600" y="4653136"/>
            <a:ext cx="208823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Варьируйте…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1560" y="3490699"/>
            <a:ext cx="1872208" cy="658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Поощряйте….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27924" y="2348880"/>
            <a:ext cx="1987891" cy="673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Анализируйте…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19672" y="1484784"/>
            <a:ext cx="2304256" cy="673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Обсуждайте…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51920" y="709831"/>
            <a:ext cx="2664296" cy="630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Повторяйте…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34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772816"/>
            <a:ext cx="63367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Оценка прогресса и корректировка ИОМ – важный этап в процессе обучения</a:t>
            </a: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8097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419056" cy="144016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tx2"/>
                </a:solidFill>
                <a:effectLst/>
                <a:latin typeface="Times New Roman"/>
                <a:ea typeface="Calibri"/>
              </a:rPr>
              <a:t>Рекомендации </a:t>
            </a:r>
            <a:br>
              <a:rPr lang="ru-RU" b="1" dirty="0" smtClean="0">
                <a:solidFill>
                  <a:schemeClr val="tx2"/>
                </a:solidFill>
                <a:effectLst/>
                <a:latin typeface="Times New Roman"/>
                <a:ea typeface="Calibri"/>
              </a:rPr>
            </a:br>
            <a:r>
              <a:rPr lang="ru-RU" b="1" dirty="0" smtClean="0">
                <a:solidFill>
                  <a:schemeClr val="tx2"/>
                </a:solidFill>
                <a:effectLst/>
                <a:latin typeface="Times New Roman"/>
                <a:ea typeface="Calibri"/>
              </a:rPr>
              <a:t>по оценке прогресса и корректировке ИОМ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993307"/>
          </a:xfrm>
        </p:spPr>
        <p:txBody>
          <a:bodyPr/>
          <a:lstStyle/>
          <a:p>
            <a:r>
              <a:rPr lang="ru-RU" b="1" i="1" dirty="0" smtClean="0">
                <a:effectLst/>
                <a:latin typeface="Times New Roman"/>
                <a:ea typeface="Calibri"/>
              </a:rPr>
              <a:t>ОЦЕНКА</a:t>
            </a:r>
          </a:p>
          <a:p>
            <a:pPr marL="0" indent="0">
              <a:buNone/>
            </a:pPr>
            <a:r>
              <a:rPr lang="ru-RU" dirty="0" smtClean="0">
                <a:effectLst/>
                <a:latin typeface="Times New Roman"/>
                <a:ea typeface="Calibri"/>
              </a:rPr>
              <a:t>-тесты и задания</a:t>
            </a:r>
          </a:p>
          <a:p>
            <a:pPr marL="0" indent="0">
              <a:buNone/>
            </a:pPr>
            <a:r>
              <a:rPr lang="ru-RU" dirty="0" smtClean="0">
                <a:effectLst/>
                <a:latin typeface="Times New Roman"/>
                <a:ea typeface="Calibri"/>
              </a:rPr>
              <a:t>-заметки и обновление портфолио 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 smtClean="0">
                <a:effectLst/>
                <a:latin typeface="Times New Roman"/>
                <a:ea typeface="Calibri"/>
              </a:rPr>
              <a:t>диалоги с ребенком </a:t>
            </a:r>
          </a:p>
          <a:p>
            <a:pPr marL="0" indent="0">
              <a:buNone/>
            </a:pPr>
            <a:r>
              <a:rPr lang="ru-RU" dirty="0" smtClean="0">
                <a:latin typeface="Times New Roman"/>
              </a:rPr>
              <a:t>-вовлечение ребенка </a:t>
            </a:r>
            <a:r>
              <a:rPr lang="ru-RU" dirty="0" err="1" smtClean="0">
                <a:latin typeface="Times New Roman"/>
              </a:rPr>
              <a:t>в</a:t>
            </a:r>
            <a:r>
              <a:rPr lang="ru-RU" dirty="0" err="1" smtClean="0">
                <a:effectLst/>
                <a:latin typeface="Times New Roman"/>
                <a:ea typeface="Calibri"/>
              </a:rPr>
              <a:t>оценку</a:t>
            </a:r>
            <a:r>
              <a:rPr lang="ru-RU" dirty="0" smtClean="0">
                <a:effectLst/>
                <a:latin typeface="Times New Roman"/>
                <a:ea typeface="Calibri"/>
              </a:rPr>
              <a:t> своего прогресса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3993307"/>
          </a:xfrm>
        </p:spPr>
        <p:txBody>
          <a:bodyPr/>
          <a:lstStyle/>
          <a:p>
            <a:r>
              <a:rPr lang="ru-RU" b="1" i="1" dirty="0" smtClean="0">
                <a:solidFill>
                  <a:prstClr val="black"/>
                </a:solidFill>
                <a:latin typeface="Times New Roman"/>
                <a:ea typeface="Calibri"/>
              </a:rPr>
              <a:t>Корректировка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prstClr val="black"/>
                </a:solidFill>
                <a:latin typeface="Times New Roman"/>
              </a:rPr>
              <a:t>-</a:t>
            </a:r>
            <a:r>
              <a:rPr lang="ru-RU" dirty="0">
                <a:latin typeface="Times New Roman"/>
              </a:rPr>
              <a:t>а</a:t>
            </a:r>
            <a:r>
              <a:rPr lang="ru-RU" dirty="0" smtClean="0">
                <a:effectLst/>
                <a:latin typeface="Times New Roman"/>
                <a:ea typeface="Calibri"/>
              </a:rPr>
              <a:t>нализируйте результаты 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>
                <a:latin typeface="Times New Roman"/>
              </a:rPr>
              <a:t>о</a:t>
            </a:r>
            <a:r>
              <a:rPr lang="ru-RU" dirty="0" smtClean="0">
                <a:effectLst/>
                <a:latin typeface="Times New Roman"/>
                <a:ea typeface="Calibri"/>
              </a:rPr>
              <a:t>бновляйте ИОМ</a:t>
            </a:r>
          </a:p>
          <a:p>
            <a:pPr marL="0" indent="0">
              <a:buNone/>
            </a:pPr>
            <a:r>
              <a:rPr lang="ru-RU" dirty="0" smtClean="0">
                <a:latin typeface="Times New Roman"/>
              </a:rPr>
              <a:t>-</a:t>
            </a:r>
            <a:r>
              <a:rPr lang="ru-RU" dirty="0" smtClean="0">
                <a:effectLst/>
                <a:latin typeface="Times New Roman"/>
                <a:ea typeface="Calibri"/>
              </a:rPr>
              <a:t>новые задания и испытания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04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3672408"/>
          </a:xfrm>
        </p:spPr>
        <p:txBody>
          <a:bodyPr/>
          <a:lstStyle/>
          <a:p>
            <a:r>
              <a:rPr lang="ru-RU" b="1" i="1" dirty="0" smtClean="0"/>
              <a:t>СПАСИБО ЗА ВНИМАНИЕ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9371054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151</Words>
  <Application>Microsoft Office PowerPoint</Application>
  <PresentationFormat>Экран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Практические советы педагогам при  составлении индивидуального образовательного маршрута детей- инофонов русскому языку </vt:lpstr>
      <vt:lpstr>Вовлечение  родителей при обучении ребенка- инофона русскому языку обеспечивает успех</vt:lpstr>
      <vt:lpstr>Десять этапов ИОМ </vt:lpstr>
      <vt:lpstr>Презентация PowerPoint</vt:lpstr>
      <vt:lpstr>Презентация PowerPoint</vt:lpstr>
      <vt:lpstr>Рекомендации  по оценке прогресса и корректировке ИОМ</vt:lpstr>
      <vt:lpstr>СПАСИБО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Практические советы педагогам при  составлении индивидуального образовательного маршрута детей- инофонов русскому языку</dc:title>
  <dc:creator>User</dc:creator>
  <cp:lastModifiedBy>User</cp:lastModifiedBy>
  <cp:revision>7</cp:revision>
  <dcterms:created xsi:type="dcterms:W3CDTF">2024-02-07T14:58:35Z</dcterms:created>
  <dcterms:modified xsi:type="dcterms:W3CDTF">2024-02-07T16:10:58Z</dcterms:modified>
</cp:coreProperties>
</file>